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</p:sldMasterIdLst>
  <p:handoutMasterIdLst>
    <p:handoutMasterId r:id="rId12"/>
  </p:handoutMasterIdLst>
  <p:sldIdLst>
    <p:sldId id="258" r:id="rId2"/>
    <p:sldId id="257" r:id="rId3"/>
    <p:sldId id="267" r:id="rId4"/>
    <p:sldId id="263" r:id="rId5"/>
    <p:sldId id="264" r:id="rId6"/>
    <p:sldId id="266" r:id="rId7"/>
    <p:sldId id="268" r:id="rId8"/>
    <p:sldId id="269" r:id="rId9"/>
    <p:sldId id="270" r:id="rId10"/>
    <p:sldId id="272" r:id="rId11"/>
  </p:sldIdLst>
  <p:sldSz cx="9144000" cy="6858000" type="screen4x3"/>
  <p:notesSz cx="6858000" cy="9872663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E41"/>
    <a:srgbClr val="000000"/>
    <a:srgbClr val="4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14" autoAdjust="0"/>
  </p:normalViewPr>
  <p:slideViewPr>
    <p:cSldViewPr snapToGrid="0" snapToObjects="1">
      <p:cViewPr varScale="1">
        <p:scale>
          <a:sx n="59" d="100"/>
          <a:sy n="59" d="100"/>
        </p:scale>
        <p:origin x="150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A5B4C-3EB8-483C-898E-1158C8C92321}" type="datetimeFigureOut">
              <a:rPr lang="es-MX" smtClean="0"/>
              <a:t>25/08/2023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8B386-11E6-42E3-86B1-8FD2D20C953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3980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F2F5E10-5301-4EE6-90D2-A6C4A3F62BE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E859F9-D883-6A41-9CFA-3FA147904021}" type="datetimeFigureOut">
              <a:rPr lang="es-ES" smtClean="0"/>
              <a:pPr/>
              <a:t>25/08/2023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BCC4B22-E24B-2044-B4AF-D93A841A5FC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educacion.civica@iecm.m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0705" y="3120030"/>
            <a:ext cx="8466053" cy="349377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rgbClr val="400080"/>
                </a:solidFill>
              </a:rPr>
              <a:t>Jornada Electiva de</a:t>
            </a:r>
            <a:br>
              <a:rPr lang="es-ES" b="1" dirty="0">
                <a:solidFill>
                  <a:srgbClr val="400080"/>
                </a:solidFill>
              </a:rPr>
            </a:br>
            <a:r>
              <a:rPr lang="es-ES" b="1" dirty="0">
                <a:solidFill>
                  <a:srgbClr val="400080"/>
                </a:solidFill>
              </a:rPr>
              <a:t>Mesas Directivas de Sociedades de Alumnas y Alumnos de Escuelas Secundarias Técnicas de la Ciudad de México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420687" y="562020"/>
            <a:ext cx="4302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Anexo 3 a la Circular </a:t>
            </a:r>
            <a:r>
              <a:rPr lang="es-MX" sz="2400" b="1" dirty="0">
                <a:solidFill>
                  <a:srgbClr val="FF0000"/>
                </a:solidFill>
              </a:rPr>
              <a:t>##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3F7204D-05D9-4986-BE71-20C935D81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948" y="1654166"/>
            <a:ext cx="1993565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74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8" y="1554555"/>
            <a:ext cx="8677705" cy="4962323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rgbClr val="330E41"/>
                </a:solidFill>
              </a:rPr>
              <a:t>El “</a:t>
            </a:r>
            <a:r>
              <a:rPr lang="es-MX" i="1" dirty="0">
                <a:solidFill>
                  <a:srgbClr val="330E41"/>
                </a:solidFill>
              </a:rPr>
              <a:t>Reporte de participación en las elecciones de mesas directivas de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MX" i="1" dirty="0">
                <a:solidFill>
                  <a:srgbClr val="330E41"/>
                </a:solidFill>
              </a:rPr>
              <a:t> sociedades de alumnos y alumnas de las escuelas secundarias técnicas de la Ciudad de México</a:t>
            </a:r>
            <a:r>
              <a:rPr lang="es-ES" i="1" dirty="0">
                <a:solidFill>
                  <a:srgbClr val="330E41"/>
                </a:solidFill>
              </a:rPr>
              <a:t>”</a:t>
            </a:r>
            <a:r>
              <a:rPr lang="es-ES" dirty="0">
                <a:solidFill>
                  <a:srgbClr val="330E41"/>
                </a:solidFill>
              </a:rPr>
              <a:t>, deberá ser remitido por la dirección distrital correspondiente a la cuenta de correo </a:t>
            </a: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electrónico </a:t>
            </a:r>
            <a:r>
              <a:rPr lang="es-ES" b="1" dirty="0">
                <a:solidFill>
                  <a:schemeClr val="bg1"/>
                </a:solidFill>
                <a:hlinkClick r:id="rId2"/>
              </a:rPr>
              <a:t>educacion.civica@iecm.mx</a:t>
            </a:r>
            <a:endParaRPr lang="es-MX" b="1" dirty="0">
              <a:solidFill>
                <a:schemeClr val="bg1"/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Se remitirá un formato por cada Dirección Distrital en formato Excel y PDF, a más tardar, a las 14:00 horas del día </a:t>
            </a:r>
            <a:r>
              <a:rPr lang="es-ES" b="1" dirty="0">
                <a:solidFill>
                  <a:schemeClr val="accent4">
                    <a:lumMod val="25000"/>
                  </a:schemeClr>
                </a:solidFill>
              </a:rPr>
              <a:t>15 de octubre de 2023</a:t>
            </a: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041" y="81338"/>
            <a:ext cx="7772400" cy="857978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Reporte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C2DE13A-3AAD-403E-BF65-96783FDD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46" y="171153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6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8739" y="1489558"/>
            <a:ext cx="8836444" cy="5741734"/>
          </a:xfrm>
        </p:spPr>
        <p:txBody>
          <a:bodyPr>
            <a:normAutofit fontScale="92500"/>
          </a:bodyPr>
          <a:lstStyle/>
          <a:p>
            <a:pPr algn="just"/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Por la </a:t>
            </a:r>
            <a:r>
              <a:rPr lang="es-ES" b="1" dirty="0">
                <a:solidFill>
                  <a:schemeClr val="accent4">
                    <a:lumMod val="25000"/>
                  </a:schemeClr>
                </a:solidFill>
              </a:rPr>
              <a:t>Autoridad Educativa Federal en la Ciudad de México, SEP</a:t>
            </a: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:</a:t>
            </a:r>
          </a:p>
          <a:p>
            <a:pPr algn="just"/>
            <a:endParaRPr lang="es-ES" sz="21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Dirección General de Educación Secundaria Técnica.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Subdirección de Escuelas Secundarias Técnicas en la Ciudad de México.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Planteles de educación secundaria técnica.</a:t>
            </a:r>
          </a:p>
          <a:p>
            <a:pPr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algn="just">
              <a:buClr>
                <a:schemeClr val="tx1">
                  <a:lumMod val="50000"/>
                </a:schemeClr>
              </a:buClr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Por el </a:t>
            </a:r>
            <a:r>
              <a:rPr lang="es-ES" b="1" dirty="0">
                <a:solidFill>
                  <a:schemeClr val="accent4">
                    <a:lumMod val="25000"/>
                  </a:schemeClr>
                </a:solidFill>
              </a:rPr>
              <a:t>Instituto Electoral de la Ciudad de México</a:t>
            </a: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:</a:t>
            </a:r>
          </a:p>
          <a:p>
            <a:pPr algn="just">
              <a:buClr>
                <a:schemeClr val="tx1">
                  <a:lumMod val="50000"/>
                </a:schemeClr>
              </a:buClr>
            </a:pPr>
            <a:endParaRPr lang="es-ES" sz="21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33 Direcciones Distritales,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MX" dirty="0">
                <a:solidFill>
                  <a:schemeClr val="accent4">
                    <a:lumMod val="25000"/>
                  </a:schemeClr>
                </a:solidFill>
              </a:rPr>
              <a:t>Dirección Ejecutiva de Educación Cívica y Construcción de Ciudadanía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Dirección Ejecutiva de Organización Electoral y Geoestadística.</a:t>
            </a:r>
          </a:p>
          <a:p>
            <a:pPr algn="just"/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041" y="81338"/>
            <a:ext cx="7772400" cy="924128"/>
          </a:xfrm>
        </p:spPr>
        <p:txBody>
          <a:bodyPr/>
          <a:lstStyle/>
          <a:p>
            <a:pPr algn="ctr"/>
            <a:r>
              <a:rPr lang="es-ES" dirty="0">
                <a:solidFill>
                  <a:srgbClr val="400080"/>
                </a:solidFill>
              </a:rPr>
              <a:t>Participantes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03F6B46-DED5-4E46-BFD8-60070B7FD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0" y="81338"/>
            <a:ext cx="1309670" cy="83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9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8739" y="1609711"/>
            <a:ext cx="8849672" cy="5675587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Integración de listado de 119 escuelas, con 190 turnos, en donde se realizarán las jornadas electivas (25, 26, 27 y 28 de septiembre).</a:t>
            </a:r>
          </a:p>
          <a:p>
            <a:pPr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Gestión para uso de urnas, mamparas, sellos “Votó”, crayones y cojines.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2506" y="81338"/>
            <a:ext cx="7645904" cy="977046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rgbClr val="400080"/>
                </a:solidFill>
              </a:rPr>
              <a:t>Actividades previamente realizadas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EAB06FC-CC59-4652-80ED-F82E703B4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76" y="291488"/>
            <a:ext cx="1205649" cy="76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99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8739" y="1605151"/>
            <a:ext cx="8558651" cy="4693106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El 11/09/2023 se ofrecerá una capacitación a docentes acompañantes de la jornada electiva.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b="1" dirty="0">
              <a:solidFill>
                <a:schemeClr val="accent4">
                  <a:lumMod val="25000"/>
                </a:schemeClr>
              </a:solidFill>
            </a:endParaRPr>
          </a:p>
          <a:p>
            <a:pPr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En esa misma fecha la DEECyCC entrega a las y los docentes acompañantes un directorio de las sedes distritales con su respectiva correspondencia con las escuelas secundarias para facilitar el contacto.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041" y="81337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Capacitación a docentes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093C954-D53F-4BD2-92DE-D95F74886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94" y="203713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6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487" y="1551362"/>
            <a:ext cx="8558651" cy="4916670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Titular de Órgano Desconcentrado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4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Subcoordinadora/</a:t>
            </a:r>
            <a:r>
              <a:rPr lang="es-ES" dirty="0" err="1">
                <a:solidFill>
                  <a:schemeClr val="accent4">
                    <a:lumMod val="25000"/>
                  </a:schemeClr>
                </a:solidFill>
              </a:rPr>
              <a:t>or</a:t>
            </a: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 de Educación Cívica, Organización Electoral y Participación Ciudadana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4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MX" dirty="0">
                <a:solidFill>
                  <a:schemeClr val="accent4">
                    <a:lumMod val="25000"/>
                  </a:schemeClr>
                </a:solidFill>
              </a:rPr>
              <a:t>Secretaria/o de Órgano Desconcentrado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4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Técnicas/os de Órgano Desconcentrado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4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Personal Eventual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971003" y="81337"/>
            <a:ext cx="6383438" cy="1470025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Funcionarios participantes por el IECM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296895C-A6D1-44DD-8DA3-6B0640F40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93" y="178428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8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77791" y="2102019"/>
            <a:ext cx="8558651" cy="3968936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Aportar, resguardar, recuperar y trasladar el material electoral.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endParaRPr lang="es-ES" sz="15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Reforzar la capacitación, de ser necesario.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5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Asesorar en el desarrollo de la jornada electiva estudiantil.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5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Brindar un sentido formativo desde la educación para la vida en democracia.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83834" y="81337"/>
            <a:ext cx="6670606" cy="1470025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Actividades a desarrollar el día de la jornada electiva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06B2B22-CB28-4D47-BBFA-0B339460E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03" y="198976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256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66707" y="1733211"/>
            <a:ext cx="7587734" cy="4048213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chemeClr val="tx1">
                  <a:lumMod val="50000"/>
                </a:schemeClr>
              </a:buClr>
            </a:pPr>
            <a:r>
              <a:rPr lang="es-ES" sz="4800" dirty="0">
                <a:solidFill>
                  <a:schemeClr val="accent4">
                    <a:lumMod val="25000"/>
                  </a:schemeClr>
                </a:solidFill>
              </a:rPr>
              <a:t>La jornada electiva es organizada por cada escuela.</a:t>
            </a:r>
          </a:p>
          <a:p>
            <a:pPr algn="just">
              <a:buClr>
                <a:schemeClr val="tx1">
                  <a:lumMod val="50000"/>
                </a:schemeClr>
              </a:buClr>
            </a:pPr>
            <a:endParaRPr lang="es-ES" sz="4800" dirty="0">
              <a:solidFill>
                <a:schemeClr val="accent4">
                  <a:lumMod val="25000"/>
                </a:schemeClr>
              </a:solidFill>
            </a:endParaRPr>
          </a:p>
          <a:p>
            <a:pPr algn="just">
              <a:buClr>
                <a:schemeClr val="tx1">
                  <a:lumMod val="50000"/>
                </a:schemeClr>
              </a:buClr>
            </a:pPr>
            <a:r>
              <a:rPr lang="es-ES" sz="4800" dirty="0">
                <a:solidFill>
                  <a:schemeClr val="accent4">
                    <a:lumMod val="25000"/>
                  </a:schemeClr>
                </a:solidFill>
              </a:rPr>
              <a:t>El IECM asesora y apoya, pero no sustituye el trabajo del docente acompañante.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041" y="81337"/>
            <a:ext cx="7772400" cy="1470025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IMPORTANTE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0F979AA-FCE1-4169-AC3B-F11D2B543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02" y="178428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48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8531" y="1611983"/>
            <a:ext cx="8757076" cy="3154201"/>
          </a:xfrm>
        </p:spPr>
        <p:txBody>
          <a:bodyPr>
            <a:noAutofit/>
          </a:bodyPr>
          <a:lstStyle/>
          <a:p>
            <a:pPr marL="457200" indent="-457200" algn="l">
              <a:buClr>
                <a:schemeClr val="tx1">
                  <a:lumMod val="50000"/>
                </a:schemeClr>
              </a:buClr>
            </a:pPr>
            <a:endParaRPr lang="es-ES" sz="10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sz="2400" dirty="0">
                <a:solidFill>
                  <a:schemeClr val="accent4">
                    <a:lumMod val="25000"/>
                  </a:schemeClr>
                </a:solidFill>
              </a:rPr>
              <a:t>Se entrega al docente acompañante un día antes de la elección.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0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sz="2400" dirty="0">
                <a:solidFill>
                  <a:schemeClr val="accent4">
                    <a:lumMod val="25000"/>
                  </a:schemeClr>
                </a:solidFill>
              </a:rPr>
              <a:t>Se recupera el mismo día de la jornada, al concluir la elección.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sz="1000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sz="2400" dirty="0">
                <a:solidFill>
                  <a:schemeClr val="accent4">
                    <a:lumMod val="25000"/>
                  </a:schemeClr>
                </a:solidFill>
              </a:rPr>
              <a:t>El personal del IECM acompaña durante todo el tiempo la jornada, resguardando el material electoral.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endParaRPr lang="es-ES" sz="10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90251" y="81337"/>
            <a:ext cx="6864189" cy="1470025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rgbClr val="400080"/>
                </a:solidFill>
              </a:rPr>
              <a:t>Material Electoral</a:t>
            </a:r>
            <a:br>
              <a:rPr lang="es-ES" dirty="0">
                <a:solidFill>
                  <a:srgbClr val="400080"/>
                </a:solidFill>
              </a:rPr>
            </a:br>
            <a:r>
              <a:rPr lang="es-ES" dirty="0">
                <a:solidFill>
                  <a:srgbClr val="400080"/>
                </a:solidFill>
              </a:rPr>
              <a:t>(Urnas, mamparas, etcétera)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902322" y="62444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7A87918-39BA-4D41-9545-F0F40B5772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39" y="141958"/>
            <a:ext cx="1525095" cy="471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8402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330E41"/>
            </a:gs>
            <a:gs pos="26000">
              <a:schemeClr val="accent1">
                <a:lumMod val="20000"/>
                <a:lumOff val="8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8739" y="1492624"/>
            <a:ext cx="8677705" cy="5195225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rgbClr val="330E41"/>
                </a:solidFill>
              </a:rPr>
              <a:t>El ejercicio electivo cuenta como Actividad 4 del Catálogo de Acciones de Educación Cívica: “El día de la democracia escolar”.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Cada turno cuenta como una intervención individual.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No se requiere levantar lista de asistencia ni formato de gestión.</a:t>
            </a: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endParaRPr lang="es-ES" dirty="0">
              <a:solidFill>
                <a:schemeClr val="accent4">
                  <a:lumMod val="25000"/>
                </a:schemeClr>
              </a:solidFill>
            </a:endParaRPr>
          </a:p>
          <a:p>
            <a:pPr marL="457200" indent="-457200" algn="just">
              <a:buClr>
                <a:schemeClr val="tx1">
                  <a:lumMod val="50000"/>
                </a:schemeClr>
              </a:buClr>
              <a:buFont typeface="Arial"/>
              <a:buChar char="•"/>
            </a:pPr>
            <a:r>
              <a:rPr lang="es-ES" dirty="0">
                <a:solidFill>
                  <a:schemeClr val="accent4">
                    <a:lumMod val="25000"/>
                  </a:schemeClr>
                </a:solidFill>
              </a:rPr>
              <a:t>Se deberá recabar un cuestionario de satisfacción del docente acompañante por cada turno y escuela.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041" y="81338"/>
            <a:ext cx="7772400" cy="857978"/>
          </a:xfrm>
        </p:spPr>
        <p:txBody>
          <a:bodyPr/>
          <a:lstStyle/>
          <a:p>
            <a:r>
              <a:rPr lang="es-ES" dirty="0">
                <a:solidFill>
                  <a:srgbClr val="400080"/>
                </a:solidFill>
              </a:rPr>
              <a:t>Metas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2041" y="21035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015EB33-8F01-47F0-A3E5-36FEFDF3C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47" y="171153"/>
            <a:ext cx="120711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63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Ares">
      <a:dk1>
        <a:srgbClr val="BA76FF"/>
      </a:dk1>
      <a:lt1>
        <a:sysClr val="window" lastClr="FFFFFF"/>
      </a:lt1>
      <a:dk2>
        <a:srgbClr val="FFFFFF"/>
      </a:dk2>
      <a:lt2>
        <a:srgbClr val="E5E1F4"/>
      </a:lt2>
      <a:accent1>
        <a:srgbClr val="A982BE"/>
      </a:accent1>
      <a:accent2>
        <a:srgbClr val="DAC9E3"/>
      </a:accent2>
      <a:accent3>
        <a:srgbClr val="8D1BFF"/>
      </a:accent3>
      <a:accent4>
        <a:srgbClr val="CBC3E9"/>
      </a:accent4>
      <a:accent5>
        <a:srgbClr val="E5E1F4"/>
      </a:accent5>
      <a:accent6>
        <a:srgbClr val="D9B3FF"/>
      </a:accent6>
      <a:hlink>
        <a:srgbClr val="170E1C"/>
      </a:hlink>
      <a:folHlink>
        <a:srgbClr val="FF0000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1111</TotalTime>
  <Words>499</Words>
  <Application>Microsoft Office PowerPoint</Application>
  <PresentationFormat>Presentación en pantalla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Book</vt:lpstr>
      <vt:lpstr>Perpetua</vt:lpstr>
      <vt:lpstr>Wingdings 2</vt:lpstr>
      <vt:lpstr>Equidad</vt:lpstr>
      <vt:lpstr>Jornada Electiva de Mesas Directivas de Sociedades de Alumnas y Alumnos de Escuelas Secundarias Técnicas de la Ciudad de México</vt:lpstr>
      <vt:lpstr>Participantes</vt:lpstr>
      <vt:lpstr>Actividades previamente realizadas</vt:lpstr>
      <vt:lpstr>Capacitación a docentes</vt:lpstr>
      <vt:lpstr>Funcionarios participantes por el IECM</vt:lpstr>
      <vt:lpstr>Actividades a desarrollar el día de la jornada electiva</vt:lpstr>
      <vt:lpstr>IMPORTANTE</vt:lpstr>
      <vt:lpstr>Material Electoral (Urnas, mamparas, etcétera)</vt:lpstr>
      <vt:lpstr>Metas</vt:lpstr>
      <vt:lpstr>Reporte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Ares Zenteno</dc:creator>
  <cp:lastModifiedBy>Andrés Damuzi Vega Muñoz</cp:lastModifiedBy>
  <cp:revision>166</cp:revision>
  <cp:lastPrinted>2019-09-12T22:34:30Z</cp:lastPrinted>
  <dcterms:created xsi:type="dcterms:W3CDTF">2012-09-14T03:07:03Z</dcterms:created>
  <dcterms:modified xsi:type="dcterms:W3CDTF">2023-08-25T18:31:02Z</dcterms:modified>
</cp:coreProperties>
</file>